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3" r:id="rId5"/>
    <p:sldId id="283" r:id="rId6"/>
    <p:sldId id="326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6" r:id="rId17"/>
    <p:sldId id="347" r:id="rId18"/>
    <p:sldId id="348" r:id="rId19"/>
    <p:sldId id="345" r:id="rId20"/>
    <p:sldId id="349" r:id="rId21"/>
    <p:sldId id="351" r:id="rId22"/>
    <p:sldId id="352" r:id="rId23"/>
    <p:sldId id="354" r:id="rId24"/>
    <p:sldId id="355" r:id="rId25"/>
    <p:sldId id="359" r:id="rId26"/>
    <p:sldId id="360" r:id="rId27"/>
    <p:sldId id="361" r:id="rId28"/>
    <p:sldId id="358" r:id="rId29"/>
    <p:sldId id="353" r:id="rId30"/>
    <p:sldId id="362" r:id="rId31"/>
    <p:sldId id="356" r:id="rId32"/>
    <p:sldId id="32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1" autoAdjust="0"/>
    <p:restoredTop sz="94697" autoAdjust="0"/>
  </p:normalViewPr>
  <p:slideViewPr>
    <p:cSldViewPr showGuides="1">
      <p:cViewPr varScale="1">
        <p:scale>
          <a:sx n="98" d="100"/>
          <a:sy n="98" d="100"/>
        </p:scale>
        <p:origin x="-1368" y="-104"/>
      </p:cViewPr>
      <p:guideLst>
        <p:guide orient="horz" pos="1088"/>
        <p:guide orient="horz" pos="3872"/>
        <p:guide orient="horz" pos="320"/>
        <p:guide orient="horz" pos="4496"/>
        <p:guide orient="horz" pos="944"/>
        <p:guide orient="horz" pos="-400"/>
        <p:guide orient="horz" pos="1952"/>
        <p:guide orient="horz" pos="2816"/>
        <p:guide orient="horz" pos="3680"/>
        <p:guide pos="288"/>
        <p:guide pos="5472"/>
        <p:guide pos="2304"/>
        <p:guide pos="2880"/>
        <p:guide pos="3456"/>
        <p:guide pos="3072"/>
        <p:guide pos="2496"/>
        <p:guide pos="3648"/>
      </p:guideLst>
    </p:cSldViewPr>
  </p:slideViewPr>
  <p:outlineViewPr>
    <p:cViewPr>
      <p:scale>
        <a:sx n="33" d="100"/>
        <a:sy n="33" d="100"/>
      </p:scale>
      <p:origin x="0" y="4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5D4-5C91-8347-8BAE-63384EA8F501}" type="datetimeFigureOut">
              <a:rPr lang="en-GB"/>
              <a:pPr/>
              <a:t>06/10/17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DCEC2-24C9-7A45-9848-823E6C1DDFA2}" type="slidenum">
              <a:rPr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8287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C19E1-06D0-8D40-B36B-10A34F48B281}" type="datetimeFigureOut">
              <a:rPr lang="en-GB"/>
              <a:pPr/>
              <a:t>06/10/17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930E-F62D-A446-8BAD-EBBA9D14D0E0}" type="slidenum">
              <a:rPr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359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930E-F62D-A446-8BAD-EBBA9D14D0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930E-F62D-A446-8BAD-EBBA9D14D0E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2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82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112"/>
            <a:ext cx="8229600" cy="976488"/>
          </a:xfrm>
        </p:spPr>
        <p:txBody>
          <a:bodyPr/>
          <a:lstStyle/>
          <a:p>
            <a:r>
              <a:rPr lang="en-GB" dirty="0"/>
              <a:t>Click to add small chart title</a:t>
            </a:r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 hasCustomPrompt="1"/>
          </p:nvPr>
        </p:nvSpPr>
        <p:spPr>
          <a:xfrm>
            <a:off x="3962400" y="1727200"/>
            <a:ext cx="4724400" cy="4114800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small chart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3200400" cy="4114800"/>
          </a:xfrm>
        </p:spPr>
        <p:txBody>
          <a:bodyPr/>
          <a:lstStyle>
            <a:lvl1pPr marL="0" indent="0">
              <a:defRPr sz="1800">
                <a:solidFill>
                  <a:srgbClr val="211F70"/>
                </a:solidFill>
              </a:defRPr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0B26549E-2480-8F4B-A33F-712E22F9A62C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9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chart title</a:t>
            </a:r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727200"/>
            <a:ext cx="8229600" cy="4114800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large chart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1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small table title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3962401" y="1727201"/>
            <a:ext cx="4724399" cy="4114799"/>
          </a:xfrm>
        </p:spPr>
        <p:txBody>
          <a:bodyPr lIns="108000" tIns="93600"/>
          <a:lstStyle>
            <a:lvl1pPr marL="0" indent="0">
              <a:buNone/>
              <a:defRPr sz="1200">
                <a:solidFill>
                  <a:srgbClr val="5D5C5C"/>
                </a:solidFill>
              </a:defRPr>
            </a:lvl1pPr>
          </a:lstStyle>
          <a:p>
            <a:r>
              <a:rPr lang="en-GB"/>
              <a:t>Click icon to insert table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3200400" cy="4114799"/>
          </a:xfrm>
        </p:spPr>
        <p:txBody>
          <a:bodyPr/>
          <a:lstStyle>
            <a:lvl1pPr marL="0" indent="0">
              <a:defRPr sz="1800">
                <a:solidFill>
                  <a:schemeClr val="tx1"/>
                </a:solidFill>
              </a:defRPr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F63D846B-8604-484F-8B8D-EE1959BB7B3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table title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457200" y="1727201"/>
            <a:ext cx="8229600" cy="4114799"/>
          </a:xfrm>
        </p:spPr>
        <p:txBody>
          <a:bodyPr lIns="108000" tIns="93600"/>
          <a:lstStyle>
            <a:lvl1pPr marL="0" indent="0">
              <a:buNone/>
              <a:defRPr sz="1200">
                <a:solidFill>
                  <a:srgbClr val="5D5C5C"/>
                </a:solidFill>
              </a:defRPr>
            </a:lvl1pPr>
          </a:lstStyle>
          <a:p>
            <a:r>
              <a:rPr lang="en-GB"/>
              <a:t>Click icon to insert table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0552F7AE-3AFB-4E4D-8951-1590BD0DB4A4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>
            <a:lvl1pPr>
              <a:lnSpc>
                <a:spcPts val="3600"/>
              </a:lnSpc>
              <a:defRPr/>
            </a:lvl1pPr>
          </a:lstStyle>
          <a:p>
            <a:r>
              <a:rPr lang="en-GB" dirty="0"/>
              <a:t>Click to add text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114800"/>
          </a:xfrm>
        </p:spPr>
        <p:txBody>
          <a:bodyPr/>
          <a:lstStyle>
            <a:lvl1pPr>
              <a:defRPr b="1" cap="all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</a:t>
            </a:r>
            <a:r>
              <a:rPr lang="en-GB" dirty="0"/>
              <a:t>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091B633F-0671-8540-8293-CA57D48B9DB9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7201"/>
            <a:ext cx="3810000" cy="4114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385B2B1F-E3C7-F342-B534-13CF61636DF8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4572000" y="1727201"/>
            <a:ext cx="4114800" cy="4114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0" name="Picture 9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large landscape picture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962401" y="1736725"/>
            <a:ext cx="4724400" cy="4105275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GB"/>
              <a:t>Click icon to insert large landscape picture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3200400" cy="4114799"/>
          </a:xfrm>
        </p:spPr>
        <p:txBody>
          <a:bodyPr/>
          <a:lstStyle>
            <a:lvl1pPr marL="0" indent="0">
              <a:defRPr sz="1800"/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7BA67215-7E54-7144-9626-A371638E9C8D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landscap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small landscape picture title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876800" y="1736725"/>
            <a:ext cx="3810000" cy="2733675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GB"/>
              <a:t>Click icon to insert landscape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4114800" cy="4114799"/>
          </a:xfrm>
        </p:spPr>
        <p:txBody>
          <a:bodyPr/>
          <a:lstStyle>
            <a:lvl1pPr marL="0" indent="0">
              <a:defRPr sz="1800"/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71C3FCB2-A625-3440-A173-506F16258813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square picture title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1727200"/>
            <a:ext cx="4114800" cy="4114800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GB"/>
              <a:t>Click icon to insert square picture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4106940" cy="4114799"/>
          </a:xfrm>
        </p:spPr>
        <p:txBody>
          <a:bodyPr/>
          <a:lstStyle>
            <a:lvl1pPr marL="0" indent="0">
              <a:defRPr sz="1800"/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E85FA6AC-998B-FC45-A180-1E2C905AB931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add portrait picture title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791200" y="1727200"/>
            <a:ext cx="2895600" cy="4114800"/>
          </a:xfrm>
        </p:spPr>
        <p:txBody>
          <a:bodyPr lIns="108000" tIns="93600"/>
          <a:lstStyle>
            <a:lvl1pPr marL="0" indent="0"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GB" dirty="0"/>
              <a:t>Click icon to insert portrait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5029200" cy="4114799"/>
          </a:xfrm>
        </p:spPr>
        <p:txBody>
          <a:bodyPr/>
          <a:lstStyle>
            <a:lvl1pPr marL="0" indent="0">
              <a:defRPr sz="1800"/>
            </a:lvl1pPr>
            <a:lvl2pPr marL="254000" indent="-127000">
              <a:spcAft>
                <a:spcPts val="300"/>
              </a:spcAft>
              <a:buFont typeface="Arial"/>
              <a:buChar char="•"/>
              <a:defRPr sz="1400" b="1"/>
            </a:lvl2pPr>
            <a:lvl3pPr marL="381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3pPr>
            <a:lvl4pPr marL="508000" indent="-127000" defTabSz="434975">
              <a:spcAft>
                <a:spcPts val="300"/>
              </a:spcAft>
              <a:buFont typeface="Arial"/>
              <a:buChar char="•"/>
              <a:tabLst/>
              <a:defRPr sz="1200"/>
            </a:lvl4pPr>
            <a:lvl5pPr marL="635000" indent="-127000" defTabSz="434975">
              <a:spcAft>
                <a:spcPts val="300"/>
              </a:spcAft>
              <a:buFont typeface="Lucida Grande"/>
              <a:buChar char="»"/>
              <a:tabLst/>
              <a:defRPr sz="12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E751FA29-F11A-F84D-B4BD-D789911629B9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9906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C16F09E8-6E8B-3547-8714-E1BFBF17B60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877272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6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46800"/>
            <a:ext cx="3733800" cy="177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F5EAD269-2066-8A44-AF46-C9BC8AE14768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24599"/>
            <a:ext cx="3733801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146799"/>
            <a:ext cx="254000" cy="38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5D5C5C"/>
                </a:solidFill>
              </a:defRPr>
            </a:lvl1pPr>
          </a:lstStyle>
          <a:p>
            <a:fld id="{C231324C-4752-C242-8156-5E21DB4253A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CRUK CRI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26" y="5949280"/>
            <a:ext cx="2880320" cy="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3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990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7200"/>
            <a:ext cx="8229600" cy="411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81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5" r:id="rId4"/>
    <p:sldLayoutId id="2147483667" r:id="rId5"/>
    <p:sldLayoutId id="2147483668" r:id="rId6"/>
    <p:sldLayoutId id="2147483669" r:id="rId7"/>
    <p:sldLayoutId id="2147483654" r:id="rId8"/>
    <p:sldLayoutId id="2147483655" r:id="rId9"/>
    <p:sldLayoutId id="2147483662" r:id="rId10"/>
    <p:sldLayoutId id="2147483666" r:id="rId11"/>
    <p:sldLayoutId id="2147483670" r:id="rId12"/>
    <p:sldLayoutId id="2147483677" r:id="rId13"/>
    <p:sldLayoutId id="2147483676" r:id="rId14"/>
  </p:sldLayoutIdLst>
  <p:hf hdr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Tx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28650" indent="-2682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182563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–"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31925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K_Pos_CMYK_300.jpg"/>
          <p:cNvPicPr>
            <a:picLocks noChangeAspect="1"/>
          </p:cNvPicPr>
          <p:nvPr/>
        </p:nvPicPr>
        <p:blipFill>
          <a:blip r:embed="rId3" cstate="screen"/>
          <a:srcRect l="11670" t="16680" r="56237" b="21673"/>
          <a:stretch>
            <a:fillRect/>
          </a:stretch>
        </p:blipFill>
        <p:spPr>
          <a:xfrm>
            <a:off x="0" y="0"/>
            <a:ext cx="759593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71800" y="2286042"/>
            <a:ext cx="6036407" cy="20070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 algn="ctr"/>
            <a:r>
              <a:rPr lang="en-GB" sz="3400" b="1" dirty="0" smtClean="0"/>
              <a:t>Using patient</a:t>
            </a:r>
            <a:r>
              <a:rPr lang="en-GB" sz="3400" b="1" dirty="0"/>
              <a:t>-derived tumour </a:t>
            </a:r>
            <a:r>
              <a:rPr lang="en-GB" sz="3400" b="1" dirty="0" err="1"/>
              <a:t>xenograft</a:t>
            </a:r>
            <a:r>
              <a:rPr lang="en-GB" sz="3400" b="1" dirty="0"/>
              <a:t> models to study </a:t>
            </a:r>
            <a:r>
              <a:rPr lang="en-GB" sz="3400" b="1" dirty="0" smtClean="0"/>
              <a:t>metastasis expression </a:t>
            </a:r>
            <a:r>
              <a:rPr lang="en-GB" sz="3400" b="1" i="1" dirty="0"/>
              <a:t>in </a:t>
            </a:r>
            <a:r>
              <a:rPr lang="en-GB" sz="3400" b="1" i="1" dirty="0" smtClean="0"/>
              <a:t>vivo</a:t>
            </a:r>
            <a:endParaRPr lang="en-GB" sz="3400" b="1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08465" y="4023392"/>
            <a:ext cx="5265877" cy="55958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all" noProof="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A. Martin - Data presentation </a:t>
            </a:r>
            <a:r>
              <a:rPr lang="mr-IN" b="1" cap="all" noProof="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–</a:t>
            </a:r>
            <a:r>
              <a:rPr lang="en-GB" b="1" cap="all" noProof="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 6/10/17  </a:t>
            </a:r>
            <a:endParaRPr kumimoji="0" lang="en-GB" b="1" i="0" u="none" strike="noStrike" kern="1200" cap="all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PDTX model: AB861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114800"/>
          </a:xfrm>
        </p:spPr>
        <p:txBody>
          <a:bodyPr/>
          <a:lstStyle/>
          <a:p>
            <a:r>
              <a:rPr lang="en-GB" sz="1600" cap="none" dirty="0"/>
              <a:t>Immediate experiments: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cap="none" dirty="0"/>
              <a:t>Genomic changes:</a:t>
            </a:r>
          </a:p>
          <a:p>
            <a:pPr marL="1085850" lvl="1" indent="-457200"/>
            <a:r>
              <a:rPr lang="en-GB" sz="1600" dirty="0"/>
              <a:t>Analysis of </a:t>
            </a:r>
            <a:r>
              <a:rPr lang="en-GB" sz="1600" dirty="0" err="1"/>
              <a:t>exome</a:t>
            </a:r>
            <a:r>
              <a:rPr lang="en-GB" sz="1600" dirty="0"/>
              <a:t>-sequencing data</a:t>
            </a:r>
          </a:p>
          <a:p>
            <a:pPr marL="1085850" lvl="1" indent="-457200"/>
            <a:r>
              <a:rPr lang="en-GB" sz="1600" dirty="0"/>
              <a:t>Targeted sequencing of </a:t>
            </a:r>
            <a:r>
              <a:rPr lang="en-GB" sz="1600" dirty="0" err="1"/>
              <a:t>ctdna</a:t>
            </a:r>
            <a:r>
              <a:rPr lang="en-GB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cap="none" dirty="0" err="1"/>
              <a:t>Transcriptomic</a:t>
            </a:r>
            <a:r>
              <a:rPr lang="en-GB" sz="1600" b="0" cap="none" dirty="0"/>
              <a:t> changes:</a:t>
            </a:r>
          </a:p>
          <a:p>
            <a:pPr marL="1085850" lvl="1" indent="-457200"/>
            <a:r>
              <a:rPr lang="en-GB" sz="1600" dirty="0"/>
              <a:t>Analysis of RNA-sequencing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cap="none" dirty="0"/>
              <a:t>Epigenetic changes:</a:t>
            </a:r>
          </a:p>
          <a:p>
            <a:pPr marL="1085850" lvl="1" indent="-457200"/>
            <a:r>
              <a:rPr lang="en-GB" sz="1600" dirty="0"/>
              <a:t>Analysis of </a:t>
            </a:r>
            <a:r>
              <a:rPr lang="en-GB" sz="1600" dirty="0" err="1"/>
              <a:t>ChIP-seq</a:t>
            </a:r>
            <a:r>
              <a:rPr lang="en-GB" sz="1600" dirty="0"/>
              <a:t> (H3K27ac)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cap="none" dirty="0"/>
              <a:t>Route of metastatic spread:</a:t>
            </a:r>
          </a:p>
          <a:p>
            <a:pPr marL="1085850" lvl="1" indent="-457200"/>
            <a:r>
              <a:rPr lang="en-GB" sz="1600" dirty="0"/>
              <a:t>Tail vein injection of tumour cells</a:t>
            </a:r>
          </a:p>
          <a:p>
            <a:pPr marL="1085850" lvl="1" indent="-457200"/>
            <a:r>
              <a:rPr lang="en-GB" sz="1600" dirty="0"/>
              <a:t>Cardiac injection of tumour cells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cap="none" dirty="0"/>
              <a:t>Phenotypic differences:</a:t>
            </a:r>
          </a:p>
          <a:p>
            <a:pPr marL="1085850" lvl="1" indent="-457200"/>
            <a:r>
              <a:rPr lang="en-GB" sz="1600" dirty="0"/>
              <a:t>Drug screens comparing metastatic and non-metastatic samples, early </a:t>
            </a:r>
            <a:r>
              <a:rPr lang="en-GB" sz="1600" dirty="0" err="1"/>
              <a:t>vs</a:t>
            </a:r>
            <a:r>
              <a:rPr lang="en-GB" sz="1600" dirty="0"/>
              <a:t> late passages etc.</a:t>
            </a:r>
          </a:p>
          <a:p>
            <a:pPr lvl="1" indent="0">
              <a:buNone/>
            </a:pPr>
            <a:endParaRPr lang="en-GB" sz="1600" dirty="0"/>
          </a:p>
          <a:p>
            <a:pPr marL="1085850" lvl="1" indent="-457200">
              <a:buFont typeface="+mj-lt"/>
              <a:buAutoNum type="arabicPeriod"/>
            </a:pPr>
            <a:endParaRPr lang="en-GB" sz="1600" dirty="0"/>
          </a:p>
          <a:p>
            <a:pPr marL="1085850" lvl="1" indent="-457200">
              <a:buFont typeface="+mj-lt"/>
              <a:buAutoNum type="arabicPeriod"/>
            </a:pPr>
            <a:endParaRPr lang="en-GB" sz="1600" dirty="0"/>
          </a:p>
          <a:p>
            <a:pPr marL="457200" indent="-457200">
              <a:buFont typeface="+mj-lt"/>
              <a:buAutoNum type="arabicPeriod"/>
            </a:pPr>
            <a:endParaRPr lang="en-GB" sz="1600" b="0" cap="none" dirty="0"/>
          </a:p>
          <a:p>
            <a:pPr marL="342900" indent="-342900">
              <a:buFont typeface="Arial"/>
              <a:buChar char="•"/>
            </a:pPr>
            <a:endParaRPr lang="en-US" sz="1600" b="0" cap="none" dirty="0"/>
          </a:p>
        </p:txBody>
      </p:sp>
      <p:pic>
        <p:nvPicPr>
          <p:cNvPr id="7" name="Picture 6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4355976" y="2708920"/>
            <a:ext cx="1728192" cy="740575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5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amples.png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2" r="-6432"/>
          <a:stretch>
            <a:fillRect/>
          </a:stretch>
        </p:blipFill>
        <p:spPr>
          <a:xfrm>
            <a:off x="4921696" y="1484784"/>
            <a:ext cx="4114800" cy="41147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dataset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5112568" cy="482453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3 patient samples 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(normal, primary &amp; met)</a:t>
            </a: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30 PDTX samples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paired LN-T where possible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Tissue.grafted</a:t>
            </a:r>
            <a:r>
              <a:rPr lang="en-US" dirty="0" smtClean="0">
                <a:solidFill>
                  <a:schemeClr val="tx1"/>
                </a:solidFill>
              </a:rPr>
              <a:t> notation: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AB861M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Primary engrafted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[*code*]-XT1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Primary of prior PDX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[*code*]-XM1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Met of prior PDX</a:t>
            </a: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chemeClr val="tx1"/>
              </a:solidFill>
              <a:sym typeface="Wingdings"/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45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9906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dataset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4" name="Picture 13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pic>
        <p:nvPicPr>
          <p:cNvPr id="15" name="Picture 14" descr="Screen Shot 2017-10-05 at 18.08.3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416824" cy="4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9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9906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dataset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4" name="Picture 13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8" y="1340768"/>
            <a:ext cx="4269604" cy="4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9906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dataset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4" name="Picture 13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68760"/>
            <a:ext cx="4835102" cy="4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9906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dataset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4" name="Picture 13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60" y="1711276"/>
            <a:ext cx="5437081" cy="38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that did and did not </a:t>
            </a:r>
            <a:r>
              <a:rPr lang="en-US" dirty="0" err="1"/>
              <a:t>metastasise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09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that did and did not </a:t>
            </a:r>
            <a:r>
              <a:rPr lang="en-US" dirty="0" err="1"/>
              <a:t>metastasise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8" name="Picture 7" descr="6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94" y="1700808"/>
            <a:ext cx="5180612" cy="34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that did and did not </a:t>
            </a:r>
            <a:r>
              <a:rPr lang="en-US" dirty="0" err="1"/>
              <a:t>metastasise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057" y="450873"/>
            <a:ext cx="4399886" cy="66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 descr="Screen Shot 2017-10-05 at 21.5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96852"/>
            <a:ext cx="8208912" cy="37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2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Metastasis Background</a:t>
            </a:r>
            <a:endParaRPr lang="en-GB" dirty="0"/>
          </a:p>
        </p:txBody>
      </p:sp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pic>
        <p:nvPicPr>
          <p:cNvPr id="6" name="Chart Placeholder 5"/>
          <p:cNvPicPr>
            <a:picLocks noGrp="1" noChangeAspect="1"/>
          </p:cNvPicPr>
          <p:nvPr>
            <p:ph type="chart" sz="quarter" idx="13"/>
          </p:nvPr>
        </p:nvPicPr>
        <p:blipFill>
          <a:blip r:embed="rId3"/>
          <a:srcRect l="-6660" r="-6660"/>
          <a:stretch>
            <a:fillRect/>
          </a:stretch>
        </p:blipFill>
        <p:spPr>
          <a:xfrm>
            <a:off x="611560" y="1340768"/>
            <a:ext cx="822960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5517232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 A </a:t>
            </a:r>
            <a:r>
              <a:rPr lang="en-US" dirty="0" err="1"/>
              <a:t>Alizadeh</a:t>
            </a:r>
            <a:r>
              <a:rPr lang="en-US" dirty="0"/>
              <a:t> et al, Nature Medicine,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46" y="2096852"/>
            <a:ext cx="5817508" cy="37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46" y="2105504"/>
            <a:ext cx="5817508" cy="36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3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862826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862826"/>
            <a:ext cx="4176464" cy="4176464"/>
          </a:xfrm>
          <a:prstGeom prst="rect">
            <a:avLst/>
          </a:prstGeom>
        </p:spPr>
      </p:pic>
      <p:pic>
        <p:nvPicPr>
          <p:cNvPr id="8" name="Picture 7" descr="Screen Shot 2017-10-06 at 08.10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356992"/>
            <a:ext cx="4775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79" y="1988840"/>
            <a:ext cx="6759642" cy="39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1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32" y="2132856"/>
            <a:ext cx="7143936" cy="1905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91222"/>
            <a:ext cx="7143936" cy="1476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516" y="220486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Up</a:t>
            </a:r>
          </a:p>
          <a:p>
            <a:pPr algn="ctr"/>
            <a:r>
              <a:rPr lang="en-US" b="1" dirty="0" err="1" smtClean="0"/>
              <a:t>Reg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429309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Down</a:t>
            </a:r>
          </a:p>
          <a:p>
            <a:pPr algn="ctr"/>
            <a:r>
              <a:rPr lang="en-US" b="1" dirty="0" err="1" smtClean="0"/>
              <a:t>Reg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575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8" name="Picture 7" descr="Grap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317769" cy="3317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234888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FKBP4</a:t>
            </a:r>
          </a:p>
        </p:txBody>
      </p:sp>
      <p:pic>
        <p:nvPicPr>
          <p:cNvPr id="10" name="Picture 9" descr="Screen Shot 2017-10-06 at 09.15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149080"/>
            <a:ext cx="6156176" cy="15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9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1: </a:t>
            </a:r>
            <a:r>
              <a:rPr lang="en-US" dirty="0"/>
              <a:t>~ </a:t>
            </a:r>
            <a:r>
              <a:rPr lang="en-US" dirty="0" err="1"/>
              <a:t>tissue.sampled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tissue.grafted</a:t>
            </a:r>
            <a:r>
              <a:rPr lang="en-US" dirty="0" smtClean="0"/>
              <a:t> + (batch) </a:t>
            </a:r>
            <a:endParaRPr lang="en-US" dirty="0"/>
          </a:p>
        </p:txBody>
      </p:sp>
      <p:pic>
        <p:nvPicPr>
          <p:cNvPr id="7" name="Picture 6" descr="Screen Shot 2017-10-06 at 12.04.3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6732240" cy="40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9" name="Picture Placeholder 8" descr="687474703a2f2f732e717569636b6d656d652e636f6d2f696d672f38322f383232643537353266646634313362643164373366366634613065333265353164666134343132623334633130623830633135366634396131386637626335642e6a7067.jpe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40" b="-24940"/>
          <a:stretch>
            <a:fillRect/>
          </a:stretch>
        </p:blipFill>
        <p:spPr>
          <a:xfrm>
            <a:off x="4716016" y="1196752"/>
            <a:ext cx="4114800" cy="41148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27200"/>
            <a:ext cx="4330824" cy="4114799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Interaction terms</a:t>
            </a:r>
          </a:p>
          <a:p>
            <a:pPr marL="539750" lvl="1" indent="-285750"/>
            <a:r>
              <a:rPr lang="en-US" dirty="0" smtClean="0"/>
              <a:t>Requires more samples</a:t>
            </a:r>
          </a:p>
          <a:p>
            <a:pPr marL="539750" lvl="1" indent="-285750"/>
            <a:r>
              <a:rPr lang="en-US" dirty="0" smtClean="0"/>
              <a:t>~ </a:t>
            </a:r>
            <a:r>
              <a:rPr lang="en-US" dirty="0" err="1" smtClean="0"/>
              <a:t>tissue.sampled</a:t>
            </a:r>
            <a:r>
              <a:rPr lang="en-US" dirty="0" smtClean="0"/>
              <a:t>*</a:t>
            </a:r>
            <a:r>
              <a:rPr lang="en-US" dirty="0" err="1" smtClean="0"/>
              <a:t>tissue.grafted</a:t>
            </a:r>
            <a:r>
              <a:rPr lang="en-US" dirty="0" smtClean="0"/>
              <a:t> + (batch)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Analysis of patient data</a:t>
            </a:r>
          </a:p>
          <a:p>
            <a:pPr marL="539750" lvl="1" indent="-285750"/>
            <a:r>
              <a:rPr lang="en-US" dirty="0" smtClean="0"/>
              <a:t>Sequencing more sections of the primary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Exome</a:t>
            </a:r>
            <a:r>
              <a:rPr lang="en-US" dirty="0"/>
              <a:t> </a:t>
            </a:r>
            <a:r>
              <a:rPr lang="en-US" dirty="0" smtClean="0"/>
              <a:t>Analysis</a:t>
            </a:r>
          </a:p>
          <a:p>
            <a:pPr marL="539750" lvl="1" indent="-285750"/>
            <a:r>
              <a:rPr lang="en-US" dirty="0" smtClean="0"/>
              <a:t>Investigate clonal phylogeny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Multi-region Sampling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Analysis of a second PTDX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mr-IN" dirty="0" smtClean="0"/>
              <a:t>…</a:t>
            </a:r>
            <a:r>
              <a:rPr lang="en-GB" dirty="0" smtClean="0"/>
              <a:t> and figure out the biology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CBA05-0626-EA44-A777-1B6A7B16828E}" type="datetime2">
              <a:rPr lang="en-US" smtClean="0"/>
              <a:pPr/>
              <a:t>Friday, 6 October 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View &lt;Headers and Footers&gt; to alter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1324C-4752-C242-8156-5E21DB4253A5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96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Caldas group</a:t>
            </a:r>
          </a:p>
          <a:p>
            <a:pPr lvl="1"/>
            <a:r>
              <a:rPr lang="en-US" dirty="0" smtClean="0"/>
              <a:t>Carlos</a:t>
            </a:r>
          </a:p>
          <a:p>
            <a:pPr lvl="1"/>
            <a:r>
              <a:rPr lang="en-US" dirty="0" smtClean="0"/>
              <a:t>Alex</a:t>
            </a:r>
          </a:p>
          <a:p>
            <a:pPr lvl="1"/>
            <a:r>
              <a:rPr lang="en-US" dirty="0" smtClean="0"/>
              <a:t>Oscar</a:t>
            </a:r>
          </a:p>
          <a:p>
            <a:pPr lvl="1"/>
            <a:r>
              <a:rPr lang="en-US" dirty="0" smtClean="0"/>
              <a:t>Abby</a:t>
            </a:r>
          </a:p>
          <a:p>
            <a:pPr lvl="1"/>
            <a:r>
              <a:rPr lang="en-US" dirty="0" smtClean="0"/>
              <a:t>Mau</a:t>
            </a:r>
          </a:p>
          <a:p>
            <a:pPr lvl="1"/>
            <a:r>
              <a:rPr lang="en-US" dirty="0" err="1" smtClean="0"/>
              <a:t>Dimitra</a:t>
            </a:r>
            <a:endParaRPr lang="en-US" dirty="0" smtClean="0"/>
          </a:p>
          <a:p>
            <a:pPr lvl="1"/>
            <a:r>
              <a:rPr lang="en-US" dirty="0" err="1" smtClean="0"/>
              <a:t>Ankita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 smtClean="0"/>
              <a:t>CRUK Core</a:t>
            </a:r>
          </a:p>
          <a:p>
            <a:pPr lvl="1"/>
            <a:r>
              <a:rPr lang="en-US" dirty="0" smtClean="0"/>
              <a:t>Genomics</a:t>
            </a:r>
          </a:p>
          <a:p>
            <a:pPr lvl="1"/>
            <a:r>
              <a:rPr lang="en-US" dirty="0" smtClean="0"/>
              <a:t>BRU</a:t>
            </a:r>
          </a:p>
          <a:p>
            <a:pPr lvl="1"/>
            <a:r>
              <a:rPr lang="en-US" dirty="0" smtClean="0"/>
              <a:t>Microscopy</a:t>
            </a:r>
          </a:p>
          <a:p>
            <a:pPr lvl="1"/>
            <a:r>
              <a:rPr lang="en-US" dirty="0" smtClean="0"/>
              <a:t>Histology</a:t>
            </a:r>
          </a:p>
          <a:p>
            <a:pPr lvl="1"/>
            <a:endParaRPr lang="en-US" dirty="0" smtClean="0"/>
          </a:p>
          <a:p>
            <a:pPr lvl="0">
              <a:buClr>
                <a:srgbClr val="D8006B"/>
              </a:buClr>
            </a:pPr>
            <a:r>
              <a:rPr lang="en-US" dirty="0" smtClean="0">
                <a:solidFill>
                  <a:srgbClr val="24A8E6"/>
                </a:solidFill>
              </a:rPr>
              <a:t>Breast Cancer Unit</a:t>
            </a:r>
            <a:endParaRPr lang="en-US" dirty="0">
              <a:solidFill>
                <a:srgbClr val="24A8E6"/>
              </a:solidFill>
            </a:endParaRPr>
          </a:p>
          <a:p>
            <a:pPr marL="360362" lvl="1" indent="0">
              <a:buNone/>
            </a:pPr>
            <a:endParaRPr lang="en-US" dirty="0"/>
          </a:p>
          <a:p>
            <a:pPr marL="360362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Metastasis Background</a:t>
            </a:r>
            <a:endParaRPr lang="en-GB" dirty="0"/>
          </a:p>
        </p:txBody>
      </p:sp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9672" y="1988840"/>
            <a:ext cx="6408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/>
              <a:t>…</a:t>
            </a:r>
            <a:r>
              <a:rPr lang="en-GB" i="1" dirty="0" smtClean="0"/>
              <a:t> no clear relationship has emerged between the mode of metastatic progression (linear </a:t>
            </a:r>
            <a:r>
              <a:rPr lang="en-GB" i="1" dirty="0" err="1" smtClean="0"/>
              <a:t>vs</a:t>
            </a:r>
            <a:r>
              <a:rPr lang="en-GB" i="1" dirty="0" smtClean="0"/>
              <a:t> parallel, monoclonal </a:t>
            </a:r>
            <a:r>
              <a:rPr lang="en-GB" i="1" dirty="0" err="1" smtClean="0"/>
              <a:t>vs</a:t>
            </a:r>
            <a:r>
              <a:rPr lang="en-GB" i="1" dirty="0" smtClean="0"/>
              <a:t> polyclonal, or monophyletic </a:t>
            </a:r>
            <a:r>
              <a:rPr lang="en-GB" i="1" dirty="0" err="1" smtClean="0"/>
              <a:t>vs</a:t>
            </a:r>
            <a:r>
              <a:rPr lang="en-GB" i="1" dirty="0" smtClean="0"/>
              <a:t> polyphyletic) and the characteristics of the primary </a:t>
            </a:r>
            <a:r>
              <a:rPr lang="en-GB" i="1" dirty="0" err="1" smtClean="0"/>
              <a:t>tumor</a:t>
            </a:r>
            <a:r>
              <a:rPr lang="en-GB" i="1" dirty="0" smtClean="0"/>
              <a:t>, including </a:t>
            </a:r>
            <a:r>
              <a:rPr lang="en-GB" i="1" dirty="0" err="1" smtClean="0"/>
              <a:t>tumor</a:t>
            </a:r>
            <a:r>
              <a:rPr lang="en-GB" i="1" dirty="0"/>
              <a:t> </a:t>
            </a:r>
            <a:r>
              <a:rPr lang="en-GB" i="1" dirty="0" smtClean="0"/>
              <a:t>type and other clinical features. To data, there is little compelling evidence for the existence of specific metastasis-driving genes, with the exception of TP53</a:t>
            </a:r>
            <a:r>
              <a:rPr lang="mr-IN" i="1" dirty="0" smtClean="0"/>
              <a:t>…</a:t>
            </a:r>
            <a:r>
              <a:rPr lang="en-GB" i="1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	- </a:t>
            </a:r>
            <a:r>
              <a:rPr lang="en-GB" dirty="0" err="1" smtClean="0"/>
              <a:t>Turajlic</a:t>
            </a:r>
            <a:r>
              <a:rPr lang="en-GB" dirty="0" smtClean="0"/>
              <a:t> &amp; Swanton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PDTX models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Looking for PDX models that metastasises regularly; ideally to multiple sites. </a:t>
            </a:r>
          </a:p>
          <a:p>
            <a:endParaRPr lang="en-GB" dirty="0" smtClean="0"/>
          </a:p>
          <a:p>
            <a:r>
              <a:rPr lang="en-GB" dirty="0" smtClean="0"/>
              <a:t>If possible, matched data from patient (normal, primary and met).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uc-colou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graphicFrame>
        <p:nvGraphicFramePr>
          <p:cNvPr id="7" name="Chart Placeholder 6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553684760"/>
              </p:ext>
            </p:extLst>
          </p:nvPr>
        </p:nvGraphicFramePr>
        <p:xfrm>
          <a:off x="4788024" y="1268760"/>
          <a:ext cx="3960440" cy="4490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9124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PDTX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PDTX models from primary samples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PDTX models from metastatic samples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exhibiting metastasis</a:t>
                      </a:r>
                      <a:r>
                        <a:rPr lang="en-US" baseline="0" dirty="0" smtClean="0"/>
                        <a:t> in the mouse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that have </a:t>
                      </a:r>
                      <a:r>
                        <a:rPr lang="en-US" dirty="0" err="1" smtClean="0"/>
                        <a:t>metastasised</a:t>
                      </a:r>
                      <a:r>
                        <a:rPr lang="en-US" dirty="0" smtClean="0"/>
                        <a:t> to multiple locations</a:t>
                      </a:r>
                      <a:r>
                        <a:rPr lang="en-US" baseline="0" dirty="0" smtClean="0"/>
                        <a:t> in the mouse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PDTX models from matched</a:t>
                      </a:r>
                      <a:r>
                        <a:rPr lang="en-US" baseline="0" dirty="0" smtClean="0"/>
                        <a:t> patient primary and metastatic samples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067944" y="3284984"/>
            <a:ext cx="596559" cy="596559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067944" y="4149080"/>
            <a:ext cx="596559" cy="596559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067944" y="5013176"/>
            <a:ext cx="596559" cy="596559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616744"/>
          </a:xfrm>
        </p:spPr>
        <p:txBody>
          <a:bodyPr/>
          <a:lstStyle/>
          <a:p>
            <a:r>
              <a:rPr lang="en-GB" dirty="0"/>
              <a:t>PDTX </a:t>
            </a:r>
            <a:r>
              <a:rPr lang="en-GB" dirty="0" smtClean="0"/>
              <a:t>model: AB861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1560" y="1357101"/>
            <a:ext cx="2088232" cy="4448163"/>
            <a:chOff x="611560" y="1556792"/>
            <a:chExt cx="2088232" cy="4448163"/>
          </a:xfrm>
        </p:grpSpPr>
        <p:pic>
          <p:nvPicPr>
            <p:cNvPr id="12" name="Picture 11" descr="matched patient primary and met2.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39"/>
            <a:stretch/>
          </p:blipFill>
          <p:spPr>
            <a:xfrm>
              <a:off x="611560" y="1556792"/>
              <a:ext cx="1832431" cy="444816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195736" y="2564904"/>
              <a:ext cx="50405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932040" y="1844824"/>
            <a:ext cx="3456384" cy="212365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</a:rPr>
              <a:t>Patient details</a:t>
            </a:r>
          </a:p>
          <a:p>
            <a:r>
              <a:rPr lang="en-US" dirty="0" smtClean="0"/>
              <a:t>Age at surgery: 63</a:t>
            </a:r>
          </a:p>
          <a:p>
            <a:r>
              <a:rPr lang="en-US" dirty="0" smtClean="0"/>
              <a:t>Type: Lobular</a:t>
            </a:r>
          </a:p>
          <a:p>
            <a:r>
              <a:rPr lang="en-US" dirty="0" smtClean="0"/>
              <a:t>Subtype: ER+/PR+/HER2-</a:t>
            </a:r>
          </a:p>
          <a:p>
            <a:r>
              <a:rPr lang="en-US" dirty="0" smtClean="0"/>
              <a:t>Mets: Lymph node (post-op: bone)</a:t>
            </a:r>
          </a:p>
          <a:p>
            <a:r>
              <a:rPr lang="en-US" dirty="0" smtClean="0"/>
              <a:t>Treatment: </a:t>
            </a:r>
            <a:r>
              <a:rPr lang="en-US" dirty="0" err="1" smtClean="0"/>
              <a:t>Letrozole</a:t>
            </a:r>
            <a:r>
              <a:rPr lang="en-US" dirty="0" smtClean="0"/>
              <a:t>/</a:t>
            </a:r>
            <a:r>
              <a:rPr lang="en-US" dirty="0" err="1" smtClean="0"/>
              <a:t>Tamoxifen</a:t>
            </a:r>
            <a:endParaRPr lang="en-US" dirty="0" smtClean="0"/>
          </a:p>
          <a:p>
            <a:r>
              <a:rPr lang="en-US" dirty="0" smtClean="0"/>
              <a:t>Status: Alive</a:t>
            </a:r>
          </a:p>
        </p:txBody>
      </p:sp>
    </p:spTree>
    <p:extLst>
      <p:ext uri="{BB962C8B-B14F-4D97-AF65-F5344CB8AC3E}">
        <p14:creationId xmlns:p14="http://schemas.microsoft.com/office/powerpoint/2010/main" val="394994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616744"/>
          </a:xfrm>
        </p:spPr>
        <p:txBody>
          <a:bodyPr/>
          <a:lstStyle/>
          <a:p>
            <a:r>
              <a:rPr lang="en-GB" dirty="0"/>
              <a:t>PDTX </a:t>
            </a:r>
            <a:r>
              <a:rPr lang="en-GB" dirty="0" smtClean="0"/>
              <a:t>model: AB861 </a:t>
            </a:r>
            <a:endParaRPr lang="en-US" dirty="0"/>
          </a:p>
        </p:txBody>
      </p:sp>
      <p:pic>
        <p:nvPicPr>
          <p:cNvPr id="11" name="Picture 10" descr="861 passages basic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" r="19525" b="13933"/>
          <a:stretch/>
        </p:blipFill>
        <p:spPr>
          <a:xfrm>
            <a:off x="647564" y="1268760"/>
            <a:ext cx="7848872" cy="43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616744"/>
          </a:xfrm>
        </p:spPr>
        <p:txBody>
          <a:bodyPr/>
          <a:lstStyle/>
          <a:p>
            <a:r>
              <a:rPr lang="en-GB" dirty="0"/>
              <a:t>PDTX </a:t>
            </a:r>
            <a:r>
              <a:rPr lang="en-GB" dirty="0" smtClean="0"/>
              <a:t>model: AB861 </a:t>
            </a:r>
            <a:endParaRPr lang="en-US" dirty="0"/>
          </a:p>
        </p:txBody>
      </p:sp>
      <p:pic>
        <p:nvPicPr>
          <p:cNvPr id="5" name="Picture 4" descr="861 passages metastasis-corrected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2" y="109632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8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616744"/>
          </a:xfrm>
        </p:spPr>
        <p:txBody>
          <a:bodyPr/>
          <a:lstStyle/>
          <a:p>
            <a:r>
              <a:rPr lang="en-GB" dirty="0"/>
              <a:t>PDTX </a:t>
            </a:r>
            <a:r>
              <a:rPr lang="en-GB" dirty="0" smtClean="0"/>
              <a:t>model: AB861 </a:t>
            </a:r>
            <a:endParaRPr lang="en-US" dirty="0"/>
          </a:p>
        </p:txBody>
      </p:sp>
      <p:pic>
        <p:nvPicPr>
          <p:cNvPr id="6" name="Picture 5" descr="861 passages passage 1 basic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5" b="16431"/>
          <a:stretch/>
        </p:blipFill>
        <p:spPr>
          <a:xfrm>
            <a:off x="85773" y="1484784"/>
            <a:ext cx="8518675" cy="55172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9952" y="1412776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any differences between the </a:t>
            </a:r>
            <a:r>
              <a:rPr lang="en-US" dirty="0" err="1"/>
              <a:t>tumours</a:t>
            </a:r>
            <a:r>
              <a:rPr lang="en-US" dirty="0"/>
              <a:t> that did and did not </a:t>
            </a:r>
            <a:r>
              <a:rPr lang="en-US" dirty="0" err="1"/>
              <a:t>metastasise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9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-colo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65304"/>
            <a:ext cx="2160240" cy="446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616744"/>
          </a:xfrm>
        </p:spPr>
        <p:txBody>
          <a:bodyPr/>
          <a:lstStyle/>
          <a:p>
            <a:r>
              <a:rPr lang="en-GB" dirty="0"/>
              <a:t>PDTX </a:t>
            </a:r>
            <a:r>
              <a:rPr lang="en-GB" dirty="0" smtClean="0"/>
              <a:t>model: AB861 </a:t>
            </a:r>
            <a:endParaRPr lang="en-US" dirty="0"/>
          </a:p>
        </p:txBody>
      </p:sp>
      <p:pic>
        <p:nvPicPr>
          <p:cNvPr id="7" name="Picture 6" descr="861 passages later passages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9144000" cy="5140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11960" y="1484784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Considering each </a:t>
            </a:r>
            <a:r>
              <a:rPr lang="en-US" dirty="0" smtClean="0"/>
              <a:t>passage </a:t>
            </a:r>
            <a:r>
              <a:rPr lang="en-US" dirty="0"/>
              <a:t>individually, are there any differences between the </a:t>
            </a:r>
            <a:r>
              <a:rPr lang="en-US" dirty="0" err="1"/>
              <a:t>tumours</a:t>
            </a:r>
            <a:r>
              <a:rPr lang="en-US" dirty="0"/>
              <a:t> and lymph node mets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9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UK Theme">
  <a:themeElements>
    <a:clrScheme name="CRUK Palette">
      <a:dk1>
        <a:srgbClr val="211F70"/>
      </a:dk1>
      <a:lt1>
        <a:sysClr val="window" lastClr="FFFFFF"/>
      </a:lt1>
      <a:dk2>
        <a:srgbClr val="000000"/>
      </a:dk2>
      <a:lt2>
        <a:srgbClr val="BABABA"/>
      </a:lt2>
      <a:accent1>
        <a:srgbClr val="D8006B"/>
      </a:accent1>
      <a:accent2>
        <a:srgbClr val="24A8E6"/>
      </a:accent2>
      <a:accent3>
        <a:srgbClr val="EA7BAF"/>
      </a:accent3>
      <a:accent4>
        <a:srgbClr val="8282B3"/>
      </a:accent4>
      <a:accent5>
        <a:srgbClr val="81D3F1"/>
      </a:accent5>
      <a:accent6>
        <a:srgbClr val="5D5C5C"/>
      </a:accent6>
      <a:hlink>
        <a:srgbClr val="9A99C2"/>
      </a:hlink>
      <a:folHlink>
        <a:srgbClr val="F3AD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ABA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D462874CE0C46A04B79CE3BA52F53" ma:contentTypeVersion="0" ma:contentTypeDescription="Create a new document." ma:contentTypeScope="" ma:versionID="cab34115d545c224939113a9716b295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E55B6D-CC67-41E3-A084-006FDF826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E5E1AA-2083-4318-84DD-F5A6A6E1E6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3AE39-7099-4FE1-BF7C-8F30842C4CF0}">
  <ds:schemaRefs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928</Words>
  <Application>Microsoft Macintosh PowerPoint</Application>
  <PresentationFormat>On-screen Show (4:3)</PresentationFormat>
  <Paragraphs>176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CRUK Theme</vt:lpstr>
      <vt:lpstr>PowerPoint Presentation</vt:lpstr>
      <vt:lpstr>Metastasis Background</vt:lpstr>
      <vt:lpstr>Metastasis Background</vt:lpstr>
      <vt:lpstr>Overview of PDTX models</vt:lpstr>
      <vt:lpstr>PDTX model: AB861 </vt:lpstr>
      <vt:lpstr>PDTX model: AB861 </vt:lpstr>
      <vt:lpstr>PDTX model: AB861 </vt:lpstr>
      <vt:lpstr>PDTX model: AB861 </vt:lpstr>
      <vt:lpstr>PDTX model: AB861 </vt:lpstr>
      <vt:lpstr>PDTX model: AB861 </vt:lpstr>
      <vt:lpstr>RNA-seq dataset overview</vt:lpstr>
      <vt:lpstr>RNA-seq dataset overview</vt:lpstr>
      <vt:lpstr>RNA-seq dataset overview</vt:lpstr>
      <vt:lpstr>RNA-seq dataset overview</vt:lpstr>
      <vt:lpstr>RNA-seq dataset overview</vt:lpstr>
      <vt:lpstr>Q1: Are there any differences between the tumours that did and did not metastasise? </vt:lpstr>
      <vt:lpstr>Q1: Are there any differences between the tumours that did and did not metastasise? </vt:lpstr>
      <vt:lpstr>Q1: Are there any differences between the tumours that did and did not metastasise? 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Q2: Are there any differences between the tumours and lymph node mets?</vt:lpstr>
      <vt:lpstr>Next steps</vt:lpstr>
      <vt:lpstr>Acknowledgements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Alistair Martin</cp:lastModifiedBy>
  <cp:revision>149</cp:revision>
  <cp:lastPrinted>2012-09-06T11:47:19Z</cp:lastPrinted>
  <dcterms:created xsi:type="dcterms:W3CDTF">2012-09-07T13:33:17Z</dcterms:created>
  <dcterms:modified xsi:type="dcterms:W3CDTF">2017-10-06T13:26:47Z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0x01010012CD462874CE0C46A04B79CE3BA52F53</vt:lpwstr>
  </property>
</Properties>
</file>